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7" r:id="rId3"/>
    <p:sldId id="284" r:id="rId4"/>
    <p:sldId id="257" r:id="rId5"/>
    <p:sldId id="260" r:id="rId6"/>
    <p:sldId id="261" r:id="rId7"/>
    <p:sldId id="263" r:id="rId8"/>
    <p:sldId id="270" r:id="rId9"/>
    <p:sldId id="278" r:id="rId10"/>
    <p:sldId id="283" r:id="rId11"/>
    <p:sldId id="275" r:id="rId12"/>
    <p:sldId id="282" r:id="rId13"/>
    <p:sldId id="280" r:id="rId14"/>
    <p:sldId id="285" r:id="rId15"/>
    <p:sldId id="276" r:id="rId16"/>
  </p:sldIdLst>
  <p:sldSz cx="9144000" cy="6858000" type="letter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9012"/>
    <a:srgbClr val="A89DF9"/>
    <a:srgbClr val="FF66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79" autoAdjust="0"/>
    <p:restoredTop sz="94660"/>
  </p:normalViewPr>
  <p:slideViewPr>
    <p:cSldViewPr>
      <p:cViewPr>
        <p:scale>
          <a:sx n="84" d="100"/>
          <a:sy n="84" d="100"/>
        </p:scale>
        <p:origin x="-2394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707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423025" y="8743950"/>
            <a:ext cx="371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C572B9A2-A948-4A3B-A78C-22819C6B8F57}" type="slidenum">
              <a:rPr lang="en-US" altLang="en-US" sz="1400"/>
              <a:pPr algn="r"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063049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9082054-1688-4427-A2E9-93F6DB48CA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EC59C-E49D-4325-BEDA-D4E3BFF680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2AE51BEC-50A8-4C6B-8185-FEC0BEF5E4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828800"/>
            <a:ext cx="37338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EDCF4-648C-490D-81D8-C07C9A492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9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26556110-D209-4E17-84E1-1553980081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5C6BAC0-9A01-4F37-A09E-18FFF5003E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577C0-D980-4DF6-8490-AD76FAD821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B496705-5321-4CF9-9E0B-590E1F134E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EB57D9B2-17F8-433F-8A90-31A6DE8D35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AAA8DE8-7343-4778-B361-2745F45AE8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4C68B29-0EBE-40DD-98AC-9D2820E4F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99D7F585-5FD3-484D-80F6-095F0D9720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0C2552C-56CB-49EB-8DA9-90EAE9812B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us/app/quitstart/id494552000?mt=8" TargetMode="External"/><Relationship Id="rId2" Type="http://schemas.openxmlformats.org/officeDocument/2006/relationships/hyperlink" Target="http://teen.smokefree.gov/smokefreeTXT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://www.healthline.com/health-slideshow/quit-smoking-timeline" TargetMode="External"/><Relationship Id="rId4" Type="http://schemas.openxmlformats.org/officeDocument/2006/relationships/hyperlink" Target="https://livehelp.cancer.gov/app/chat/chat_launch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lEc-Rsv9pMc&amp;safety_mode=true&amp;persist_safety_mode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vine.co/v/MQFhz5AOMZ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 lIns="90488" tIns="44450" rIns="90488" bIns="44450"/>
          <a:lstStyle/>
          <a:p>
            <a:pPr algn="ctr" eaLnBrk="1" hangingPunct="1"/>
            <a:r>
              <a:rPr lang="en-US" altLang="en-US" dirty="0" smtClean="0"/>
              <a:t>TOBACCO</a:t>
            </a:r>
            <a:endParaRPr lang="en-US" altLang="en-US" b="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43200"/>
            <a:ext cx="3045065" cy="333131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9927" y="2971800"/>
            <a:ext cx="51002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Don’t be a Butthead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Cigars and Cigarillos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endParaRPr lang="en-US" sz="2400" dirty="0">
              <a:solidFill>
                <a:schemeClr val="tx2">
                  <a:lumMod val="75000"/>
                </a:schemeClr>
              </a:solidFill>
              <a:latin typeface="Albertus Medium" pitchFamily="34" charset="0"/>
            </a:endParaRP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Cigar smokers have the same chance of smoking related illnesses as cigarette smokers.  </a:t>
            </a: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</a:rPr>
              <a:t>They actually have increased risk of mouth/oral cancers. </a:t>
            </a:r>
          </a:p>
          <a:p>
            <a:pPr lvl="1"/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sz="3200" dirty="0">
                <a:solidFill>
                  <a:srgbClr val="FFFF00"/>
                </a:solidFill>
              </a:rPr>
              <a:t>One cigar =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smoking 5 cigarettes</a:t>
            </a:r>
          </a:p>
          <a:p>
            <a:pPr lvl="1"/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If you are breathing- you are inhaling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advantageservice.net/images/cigar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3607"/>
            <a:ext cx="429846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eforumnewsgroup.com/wp-content/uploads/2013/12/cig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48200"/>
            <a:ext cx="2362200" cy="15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9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63723" y="228599"/>
            <a:ext cx="7010400" cy="8382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Smokeless Tobacco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3733800" cy="4267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000" dirty="0" smtClean="0"/>
              <a:t>Greater risk of mouth or lung cancer than smoking.</a:t>
            </a:r>
          </a:p>
          <a:p>
            <a:pPr eaLnBrk="1" hangingPunct="1"/>
            <a:r>
              <a:rPr lang="en-US" altLang="en-US" sz="2000" b="1" u="sng" dirty="0" smtClean="0"/>
              <a:t>Leukoplakia</a:t>
            </a:r>
            <a:r>
              <a:rPr lang="en-US" altLang="en-US" sz="2000" dirty="0" smtClean="0"/>
              <a:t> -- thickened, white, leathery appearing spots inside mouth.</a:t>
            </a:r>
          </a:p>
          <a:p>
            <a:pPr lvl="1"/>
            <a:r>
              <a:rPr lang="en-US" altLang="en-US" sz="2000" dirty="0" smtClean="0"/>
              <a:t>Tongue, cheeks, gums, throat </a:t>
            </a:r>
          </a:p>
          <a:p>
            <a:pPr eaLnBrk="1" hangingPunct="1"/>
            <a:r>
              <a:rPr lang="en-US" altLang="en-US" sz="2000" dirty="0" smtClean="0"/>
              <a:t> Can develop into cancer</a:t>
            </a:r>
            <a:r>
              <a:rPr lang="en-US" altLang="en-US" sz="2000" dirty="0" smtClean="0"/>
              <a:t>. *</a:t>
            </a:r>
            <a:r>
              <a:rPr lang="en-US" altLang="en-US" sz="2000" dirty="0" smtClean="0"/>
              <a:t>On the Test</a:t>
            </a:r>
            <a:r>
              <a:rPr lang="en-US" altLang="en-US" sz="2000" dirty="0" smtClean="0"/>
              <a:t>!!*</a:t>
            </a:r>
            <a:endParaRPr lang="en-US" altLang="en-US" sz="2000" dirty="0" smtClean="0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0"/>
            <a:ext cx="3803333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623" y="4191000"/>
            <a:ext cx="3133725" cy="2365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ounded Rectangular Callout 6"/>
          <p:cNvSpPr/>
          <p:nvPr/>
        </p:nvSpPr>
        <p:spPr>
          <a:xfrm>
            <a:off x="6553200" y="380998"/>
            <a:ext cx="2354148" cy="838201"/>
          </a:xfrm>
          <a:prstGeom prst="wedgeRoundRectCallout">
            <a:avLst>
              <a:gd name="adj1" fmla="val -66067"/>
              <a:gd name="adj2" fmla="val 1390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38719" y="3048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What are some smokeless tobacco products?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76800"/>
            <a:ext cx="2519363" cy="189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E-Cigs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Can be “nicotine free” and </a:t>
            </a:r>
            <a:r>
              <a:rPr lang="en-US" u="sng" dirty="0" smtClean="0"/>
              <a:t>STILL</a:t>
            </a:r>
            <a:r>
              <a:rPr lang="en-US" dirty="0" smtClean="0"/>
              <a:t> contain nicotine!!</a:t>
            </a:r>
          </a:p>
          <a:p>
            <a:r>
              <a:rPr lang="en-US" dirty="0" smtClean="0"/>
              <a:t>Are </a:t>
            </a:r>
            <a:r>
              <a:rPr lang="en-US" u="sng" dirty="0" smtClean="0"/>
              <a:t>NOT</a:t>
            </a:r>
            <a:r>
              <a:rPr lang="en-US" dirty="0" smtClean="0"/>
              <a:t> just water and nicotine! </a:t>
            </a:r>
            <a:endParaRPr lang="en-US" dirty="0" smtClean="0"/>
          </a:p>
          <a:p>
            <a:r>
              <a:rPr lang="en-US" sz="2800" dirty="0" smtClean="0"/>
              <a:t>Switching to </a:t>
            </a:r>
            <a:r>
              <a:rPr lang="en-US" sz="2800" dirty="0"/>
              <a:t>e-cigs is </a:t>
            </a:r>
            <a:r>
              <a:rPr lang="en-US" sz="2800" dirty="0">
                <a:solidFill>
                  <a:srgbClr val="00B0F0"/>
                </a:solidFill>
              </a:rPr>
              <a:t>NOT</a:t>
            </a:r>
            <a:r>
              <a:rPr lang="en-US" sz="2800" dirty="0"/>
              <a:t> a healthy choice.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025" y="3150240"/>
            <a:ext cx="2898775" cy="217408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31158"/>
            <a:ext cx="2713170" cy="381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31159"/>
            <a:ext cx="2898775" cy="374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94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/>
          <a:lstStyle/>
          <a:p>
            <a:r>
              <a:rPr lang="en-US" dirty="0" smtClean="0"/>
              <a:t>Hookahs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7625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76400"/>
            <a:ext cx="35052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579" y="4495800"/>
            <a:ext cx="19240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56829" y="4626828"/>
            <a:ext cx="1382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E-hookahs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086600" y="5457825"/>
            <a:ext cx="914400" cy="285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24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Review-Answers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1166843"/>
            <a:ext cx="8991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3200" dirty="0">
                <a:solidFill>
                  <a:srgbClr val="00B050"/>
                </a:solidFill>
              </a:rPr>
              <a:t>N</a:t>
            </a:r>
            <a:r>
              <a:rPr lang="en-US" altLang="en-US" sz="3200" dirty="0" smtClean="0">
                <a:solidFill>
                  <a:srgbClr val="00B050"/>
                </a:solidFill>
              </a:rPr>
              <a:t>icotine</a:t>
            </a:r>
            <a:endParaRPr lang="en-US" altLang="en-US" sz="3200" dirty="0">
              <a:solidFill>
                <a:srgbClr val="00B050"/>
              </a:solidFill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3200" dirty="0" smtClean="0">
                <a:solidFill>
                  <a:srgbClr val="7030A0"/>
                </a:solidFill>
              </a:rPr>
              <a:t>Stimulant-speed you up!</a:t>
            </a:r>
            <a:endParaRPr lang="en-US" altLang="en-US" sz="3200" dirty="0">
              <a:solidFill>
                <a:srgbClr val="7030A0"/>
              </a:solidFill>
            </a:endParaRPr>
          </a:p>
          <a:p>
            <a:r>
              <a:rPr lang="en-US" altLang="en-US" sz="3200" dirty="0" smtClean="0">
                <a:solidFill>
                  <a:srgbClr val="0070C0"/>
                </a:solidFill>
              </a:rPr>
              <a:t>3. Mouth </a:t>
            </a:r>
            <a:r>
              <a:rPr lang="en-US" altLang="en-US" sz="3200" dirty="0">
                <a:solidFill>
                  <a:srgbClr val="0070C0"/>
                </a:solidFill>
              </a:rPr>
              <a:t>-- bad breath, yellow </a:t>
            </a:r>
            <a:r>
              <a:rPr lang="en-US" altLang="en-US" sz="3200" dirty="0" smtClean="0">
                <a:solidFill>
                  <a:srgbClr val="0070C0"/>
                </a:solidFill>
              </a:rPr>
              <a:t>teeth, Senses </a:t>
            </a:r>
            <a:r>
              <a:rPr lang="en-US" altLang="en-US" sz="3200" dirty="0">
                <a:solidFill>
                  <a:srgbClr val="0070C0"/>
                </a:solidFill>
              </a:rPr>
              <a:t>– dulls the ability to </a:t>
            </a:r>
            <a:r>
              <a:rPr lang="en-US" altLang="en-US" sz="3200" u="sng" dirty="0">
                <a:solidFill>
                  <a:srgbClr val="0070C0"/>
                </a:solidFill>
              </a:rPr>
              <a:t>smell</a:t>
            </a:r>
            <a:r>
              <a:rPr lang="en-US" altLang="en-US" sz="3200" dirty="0">
                <a:solidFill>
                  <a:srgbClr val="0070C0"/>
                </a:solidFill>
              </a:rPr>
              <a:t> &amp; </a:t>
            </a:r>
            <a:r>
              <a:rPr lang="en-US" altLang="en-US" sz="3200" u="sng" dirty="0">
                <a:solidFill>
                  <a:srgbClr val="0070C0"/>
                </a:solidFill>
              </a:rPr>
              <a:t>taste</a:t>
            </a:r>
            <a:r>
              <a:rPr lang="en-US" altLang="en-US" sz="3200" dirty="0">
                <a:solidFill>
                  <a:srgbClr val="0070C0"/>
                </a:solidFill>
              </a:rPr>
              <a:t> </a:t>
            </a:r>
            <a:r>
              <a:rPr lang="en-US" altLang="en-US" sz="3200" dirty="0" smtClean="0">
                <a:solidFill>
                  <a:srgbClr val="0070C0"/>
                </a:solidFill>
              </a:rPr>
              <a:t>normally*, Lungs </a:t>
            </a:r>
            <a:r>
              <a:rPr lang="en-US" altLang="en-US" sz="3200" dirty="0">
                <a:solidFill>
                  <a:srgbClr val="0070C0"/>
                </a:solidFill>
              </a:rPr>
              <a:t>– reduces lung capacity; efficiency of lungs </a:t>
            </a:r>
            <a:r>
              <a:rPr lang="en-US" altLang="en-US" sz="3200" dirty="0" smtClean="0">
                <a:solidFill>
                  <a:srgbClr val="0070C0"/>
                </a:solidFill>
              </a:rPr>
              <a:t>decrease. Reduces </a:t>
            </a:r>
            <a:r>
              <a:rPr lang="en-US" altLang="en-US" sz="3200" dirty="0">
                <a:solidFill>
                  <a:srgbClr val="0070C0"/>
                </a:solidFill>
              </a:rPr>
              <a:t>stamina* </a:t>
            </a:r>
            <a:r>
              <a:rPr lang="en-US" altLang="en-US" sz="3200" dirty="0" smtClean="0">
                <a:solidFill>
                  <a:srgbClr val="0070C0"/>
                </a:solidFill>
              </a:rPr>
              <a:t>Shortness </a:t>
            </a:r>
            <a:r>
              <a:rPr lang="en-US" altLang="en-US" sz="3200" dirty="0">
                <a:solidFill>
                  <a:srgbClr val="0070C0"/>
                </a:solidFill>
              </a:rPr>
              <a:t>of </a:t>
            </a:r>
            <a:r>
              <a:rPr lang="en-US" altLang="en-US" sz="3200" dirty="0" smtClean="0">
                <a:solidFill>
                  <a:srgbClr val="0070C0"/>
                </a:solidFill>
              </a:rPr>
              <a:t>breath Fingers </a:t>
            </a:r>
            <a:r>
              <a:rPr lang="en-US" altLang="en-US" sz="3200" dirty="0">
                <a:solidFill>
                  <a:srgbClr val="0070C0"/>
                </a:solidFill>
              </a:rPr>
              <a:t>-- yellow stains and fingers </a:t>
            </a:r>
            <a:r>
              <a:rPr lang="en-US" altLang="en-US" sz="3200" dirty="0" err="1" smtClean="0">
                <a:solidFill>
                  <a:srgbClr val="0070C0"/>
                </a:solidFill>
              </a:rPr>
              <a:t>smell,Wrinkles</a:t>
            </a:r>
            <a:r>
              <a:rPr lang="en-US" altLang="en-US" sz="3200" dirty="0" smtClean="0">
                <a:solidFill>
                  <a:srgbClr val="0070C0"/>
                </a:solidFill>
              </a:rPr>
              <a:t> skin</a:t>
            </a:r>
          </a:p>
          <a:p>
            <a:pPr eaLnBrk="1" hangingPunct="1"/>
            <a:r>
              <a:rPr lang="en-US" altLang="en-US" sz="3200" dirty="0" smtClean="0">
                <a:solidFill>
                  <a:srgbClr val="FFC000"/>
                </a:solidFill>
              </a:rPr>
              <a:t>4. What </a:t>
            </a:r>
            <a:r>
              <a:rPr lang="en-US" altLang="en-US" sz="3200" dirty="0">
                <a:solidFill>
                  <a:srgbClr val="FFC000"/>
                </a:solidFill>
              </a:rPr>
              <a:t>types of diseases can you get from using nicotine products</a:t>
            </a:r>
            <a:r>
              <a:rPr lang="en-US" altLang="en-US" sz="3200" dirty="0" smtClean="0">
                <a:solidFill>
                  <a:srgbClr val="FFC000"/>
                </a:solidFill>
              </a:rPr>
              <a:t>? Cirrhosis-liver, heart disease-heart, cancer-, COPD, </a:t>
            </a:r>
            <a:endParaRPr lang="en-US" altLang="en-US" sz="3200" dirty="0">
              <a:solidFill>
                <a:srgbClr val="FFC000"/>
              </a:solidFill>
            </a:endParaRPr>
          </a:p>
          <a:p>
            <a:pPr eaLnBrk="1" hangingPunct="1"/>
            <a:r>
              <a:rPr lang="en-US" altLang="en-US" sz="3200" dirty="0" smtClean="0">
                <a:solidFill>
                  <a:srgbClr val="FF0000"/>
                </a:solidFill>
              </a:rPr>
              <a:t>5. Cool info from speaker?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Quitting &amp; Ways to Start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447800"/>
            <a:ext cx="4495800" cy="4572000"/>
          </a:xfrm>
        </p:spPr>
        <p:txBody>
          <a:bodyPr>
            <a:normAutofit fontScale="92500"/>
          </a:bodyPr>
          <a:lstStyle/>
          <a:p>
            <a:pPr lvl="1"/>
            <a:r>
              <a:rPr lang="en-US" altLang="en-US" dirty="0" smtClean="0"/>
              <a:t>Remind yourself of the benefits </a:t>
            </a:r>
          </a:p>
          <a:p>
            <a:pPr lvl="1"/>
            <a:r>
              <a:rPr lang="en-US" altLang="en-US" dirty="0" smtClean="0"/>
              <a:t>Find ways to replace tobacco</a:t>
            </a:r>
          </a:p>
          <a:p>
            <a:pPr lvl="2"/>
            <a:r>
              <a:rPr lang="en-US" altLang="en-US" dirty="0" smtClean="0"/>
              <a:t>Gum, suckers, toothpicks, nicotine patches, etc.</a:t>
            </a:r>
          </a:p>
          <a:p>
            <a:pPr lvl="1"/>
            <a:r>
              <a:rPr lang="en-US" altLang="en-US" dirty="0" smtClean="0"/>
              <a:t>Seek Support</a:t>
            </a:r>
          </a:p>
          <a:p>
            <a:pPr lvl="2"/>
            <a:r>
              <a:rPr lang="en-US" altLang="en-US" dirty="0" err="1" smtClean="0">
                <a:hlinkClick r:id="rId2"/>
              </a:rPr>
              <a:t>SmokefreeTXT</a:t>
            </a:r>
            <a:endParaRPr lang="en-US" altLang="en-US" dirty="0" smtClean="0"/>
          </a:p>
          <a:p>
            <a:pPr lvl="2"/>
            <a:r>
              <a:rPr lang="en-US" altLang="en-US" dirty="0" err="1" smtClean="0">
                <a:hlinkClick r:id="rId3"/>
              </a:rPr>
              <a:t>QuitStartAPP</a:t>
            </a:r>
            <a:endParaRPr lang="en-US" altLang="en-US" dirty="0" smtClean="0"/>
          </a:p>
          <a:p>
            <a:pPr lvl="2"/>
            <a:r>
              <a:rPr lang="en-US" altLang="en-US" dirty="0" err="1" smtClean="0">
                <a:hlinkClick r:id="rId4"/>
              </a:rPr>
              <a:t>LiveHelpChat</a:t>
            </a:r>
            <a:endParaRPr lang="en-US" altLang="en-US" dirty="0" smtClean="0"/>
          </a:p>
          <a:p>
            <a:pPr lvl="1"/>
            <a:r>
              <a:rPr lang="en-US" altLang="en-US" dirty="0" smtClean="0">
                <a:hlinkClick r:id="rId5"/>
              </a:rPr>
              <a:t>Quit Smoking Timeline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It takes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10 years </a:t>
            </a:r>
            <a:r>
              <a:rPr lang="en-US" altLang="en-US" dirty="0" smtClean="0"/>
              <a:t>after quitting for a smoker’s risks of lung cancer to be the same as a non smoker</a:t>
            </a:r>
          </a:p>
          <a:p>
            <a:pPr lvl="1"/>
            <a:endParaRPr lang="en-US" altLang="en-US" dirty="0" smtClean="0"/>
          </a:p>
        </p:txBody>
      </p:sp>
      <p:sp>
        <p:nvSpPr>
          <p:cNvPr id="2" name="Rounded Rectangular Callout 1"/>
          <p:cNvSpPr/>
          <p:nvPr/>
        </p:nvSpPr>
        <p:spPr>
          <a:xfrm>
            <a:off x="5715000" y="1676400"/>
            <a:ext cx="2133600" cy="990600"/>
          </a:xfrm>
          <a:prstGeom prst="wedgeRoundRectCallout">
            <a:avLst>
              <a:gd name="adj1" fmla="val -89324"/>
              <a:gd name="adj2" fmla="val -4274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7400" y="1756201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What are some of the benefits of quitting?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19400"/>
            <a:ext cx="3993600" cy="2548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 smtClean="0"/>
              <a:t>Review-Take out a sheet of paper!</a:t>
            </a: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228600" y="1447800"/>
            <a:ext cx="8763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3200" dirty="0">
                <a:solidFill>
                  <a:srgbClr val="00B050"/>
                </a:solidFill>
              </a:rPr>
              <a:t>What is the main addictive chemical in tobacco? </a:t>
            </a:r>
            <a:endParaRPr lang="en-US" altLang="en-US" sz="3200" dirty="0" smtClean="0">
              <a:solidFill>
                <a:srgbClr val="00B050"/>
              </a:solidFill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3200" dirty="0" smtClean="0">
                <a:solidFill>
                  <a:srgbClr val="7030A0"/>
                </a:solidFill>
              </a:rPr>
              <a:t>What kind of </a:t>
            </a:r>
            <a:r>
              <a:rPr lang="en-US" altLang="en-US" sz="3200" dirty="0">
                <a:solidFill>
                  <a:srgbClr val="7030A0"/>
                </a:solidFill>
              </a:rPr>
              <a:t>drug is </a:t>
            </a:r>
            <a:r>
              <a:rPr lang="en-US" altLang="en-US" sz="3200" dirty="0" smtClean="0">
                <a:solidFill>
                  <a:srgbClr val="7030A0"/>
                </a:solidFill>
              </a:rPr>
              <a:t>it?</a:t>
            </a:r>
            <a:endParaRPr lang="en-US" altLang="en-US" sz="3200" dirty="0">
              <a:solidFill>
                <a:srgbClr val="7030A0"/>
              </a:solidFill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3200" dirty="0" smtClean="0">
                <a:solidFill>
                  <a:srgbClr val="0070C0"/>
                </a:solidFill>
              </a:rPr>
              <a:t>Name </a:t>
            </a:r>
            <a:r>
              <a:rPr lang="en-US" altLang="en-US" sz="3200" dirty="0">
                <a:solidFill>
                  <a:srgbClr val="0070C0"/>
                </a:solidFill>
              </a:rPr>
              <a:t>5 different effects tobacco has on your </a:t>
            </a:r>
            <a:r>
              <a:rPr lang="en-US" altLang="en-US" sz="3200" dirty="0" smtClean="0">
                <a:solidFill>
                  <a:srgbClr val="0070C0"/>
                </a:solidFill>
              </a:rPr>
              <a:t>body?</a:t>
            </a:r>
            <a:endParaRPr lang="en-US" altLang="en-US" sz="3200" dirty="0">
              <a:solidFill>
                <a:srgbClr val="0070C0"/>
              </a:solidFill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3200" dirty="0" smtClean="0">
                <a:solidFill>
                  <a:srgbClr val="FFC000"/>
                </a:solidFill>
              </a:rPr>
              <a:t>What </a:t>
            </a:r>
            <a:r>
              <a:rPr lang="en-US" altLang="en-US" sz="3200" dirty="0">
                <a:solidFill>
                  <a:srgbClr val="FFC000"/>
                </a:solidFill>
              </a:rPr>
              <a:t>types of diseases can you get </a:t>
            </a:r>
            <a:r>
              <a:rPr lang="en-US" altLang="en-US" sz="3200" dirty="0" smtClean="0">
                <a:solidFill>
                  <a:srgbClr val="FFC000"/>
                </a:solidFill>
              </a:rPr>
              <a:t>from using nicotine products?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3200" dirty="0" smtClean="0">
                <a:solidFill>
                  <a:srgbClr val="FF0000"/>
                </a:solidFill>
              </a:rPr>
              <a:t>Think back to your speakers; what was one thing that stuck out to you the most from their presentation? 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altLang="en-US" sz="2800" dirty="0">
              <a:solidFill>
                <a:srgbClr val="FF0000"/>
              </a:solidFill>
            </a:endParaRPr>
          </a:p>
          <a:p>
            <a:pPr lvl="1" indent="0" algn="ctr" eaLnBrk="1" hangingPunct="1"/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0650"/>
            <a:ext cx="6019800" cy="6661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189" y="22098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EE9012"/>
                </a:solidFill>
              </a:rPr>
              <a:t>According to the CDC…</a:t>
            </a:r>
            <a:r>
              <a:rPr lang="en-US" sz="2000" b="1" dirty="0" smtClean="0">
                <a:solidFill>
                  <a:srgbClr val="EE9012"/>
                </a:solidFill>
              </a:rPr>
              <a:t>2011</a:t>
            </a:r>
            <a:endParaRPr lang="en-US" sz="2000" b="1" dirty="0">
              <a:solidFill>
                <a:srgbClr val="EE901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889" y="3048000"/>
            <a:ext cx="2895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en-US" altLang="en-US" b="1" dirty="0">
              <a:solidFill>
                <a:srgbClr val="FF0000"/>
              </a:solidFill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altLang="en-US" b="1" dirty="0" smtClean="0">
                <a:solidFill>
                  <a:srgbClr val="FF0000"/>
                </a:solidFill>
              </a:rPr>
              <a:t>carcinogens </a:t>
            </a:r>
            <a:r>
              <a:rPr lang="en-US" altLang="en-US" b="1" dirty="0">
                <a:solidFill>
                  <a:srgbClr val="FF0000"/>
                </a:solidFill>
              </a:rPr>
              <a:t>- cancer causing agents*</a:t>
            </a:r>
            <a:endParaRPr lang="en-US" altLang="en-US" dirty="0">
              <a:solidFill>
                <a:srgbClr val="FF0000"/>
              </a:solidFill>
            </a:endParaRPr>
          </a:p>
          <a:p>
            <a:pPr eaLnBrk="1" hangingPunct="1"/>
            <a:endParaRPr lang="en-US" altLang="en-US" b="1" dirty="0" smtClean="0">
              <a:solidFill>
                <a:srgbClr val="FF0000"/>
              </a:solidFill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altLang="en-US" b="1" dirty="0" smtClean="0">
                <a:solidFill>
                  <a:srgbClr val="FF0000"/>
                </a:solidFill>
              </a:rPr>
              <a:t>Tar</a:t>
            </a:r>
            <a:r>
              <a:rPr lang="en-US" altLang="en-US" dirty="0" smtClean="0">
                <a:solidFill>
                  <a:srgbClr val="FF0000"/>
                </a:solidFill>
              </a:rPr>
              <a:t>- </a:t>
            </a:r>
            <a:r>
              <a:rPr lang="en-US" altLang="en-US" dirty="0">
                <a:solidFill>
                  <a:srgbClr val="FF0000"/>
                </a:solidFill>
              </a:rPr>
              <a:t>is the main </a:t>
            </a:r>
            <a:r>
              <a:rPr lang="en-US" altLang="en-US" dirty="0" smtClean="0">
                <a:solidFill>
                  <a:srgbClr val="FF0000"/>
                </a:solidFill>
              </a:rPr>
              <a:t>carcinogen, cancer </a:t>
            </a:r>
            <a:r>
              <a:rPr lang="en-US" altLang="en-US" dirty="0">
                <a:solidFill>
                  <a:srgbClr val="FF0000"/>
                </a:solidFill>
              </a:rPr>
              <a:t>causing agent in tobacco. </a:t>
            </a:r>
            <a:r>
              <a:rPr lang="en-US" altLang="en-US" dirty="0" smtClean="0">
                <a:solidFill>
                  <a:srgbClr val="FF0000"/>
                </a:solidFill>
              </a:rPr>
              <a:t>* 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 lIns="90488" tIns="44450" rIns="90488" bIns="44450"/>
          <a:lstStyle/>
          <a:p>
            <a:pPr algn="l" eaLnBrk="1" hangingPunct="1"/>
            <a:r>
              <a:rPr lang="en-US" altLang="en-US" dirty="0" smtClean="0"/>
              <a:t>Cigarettes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230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algn="ctr" eaLnBrk="1" hangingPunct="1"/>
            <a:r>
              <a:rPr lang="en-US" altLang="en-US" dirty="0" smtClean="0"/>
              <a:t>Tobacco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5181600" cy="4953000"/>
          </a:xfrm>
        </p:spPr>
        <p:txBody>
          <a:bodyPr lIns="90488" tIns="44450" rIns="90488" bIns="44450">
            <a:normAutofit fontScale="92500" lnSpcReduction="10000"/>
          </a:bodyPr>
          <a:lstStyle/>
          <a:p>
            <a:pPr eaLnBrk="1" hangingPunct="1"/>
            <a:r>
              <a:rPr lang="en-US" altLang="en-US" sz="2000" dirty="0" smtClean="0"/>
              <a:t>Contains </a:t>
            </a:r>
            <a:r>
              <a:rPr lang="en-US" altLang="en-US" sz="2000" b="1" dirty="0" smtClean="0"/>
              <a:t>NICOTINE</a:t>
            </a:r>
            <a:r>
              <a:rPr lang="en-US" altLang="en-US" sz="2000" dirty="0" smtClean="0"/>
              <a:t> -- the addictive drug in tobacco; triggers the release of stress hormones.</a:t>
            </a:r>
          </a:p>
          <a:p>
            <a:pPr eaLnBrk="1" hangingPunct="1"/>
            <a:endParaRPr lang="en-US" altLang="en-US" sz="2000" dirty="0" smtClean="0"/>
          </a:p>
          <a:p>
            <a:pPr eaLnBrk="1" hangingPunct="1"/>
            <a:r>
              <a:rPr lang="en-US" altLang="en-US" sz="2000" b="1" dirty="0" smtClean="0"/>
              <a:t>Nicotine</a:t>
            </a:r>
            <a:r>
              <a:rPr lang="en-US" altLang="en-US" sz="2000" dirty="0" smtClean="0"/>
              <a:t> is classified as a </a:t>
            </a:r>
            <a:r>
              <a:rPr lang="en-US" altLang="en-US" sz="2000" b="1" dirty="0" smtClean="0"/>
              <a:t>Stimulant </a:t>
            </a:r>
            <a:r>
              <a:rPr lang="en-US" altLang="en-US" sz="2000" dirty="0" smtClean="0"/>
              <a:t>-- a drug that increases the action of the CNS, the heart, and other organs.</a:t>
            </a:r>
          </a:p>
          <a:p>
            <a:pPr eaLnBrk="1" hangingPunct="1"/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Tobacco contains 69 known carcinogens</a:t>
            </a:r>
            <a:r>
              <a:rPr lang="en-US" altLang="en-US" sz="2000" dirty="0" smtClean="0"/>
              <a:t>.*</a:t>
            </a:r>
            <a:endParaRPr lang="en-US" altLang="en-US" sz="2000" dirty="0" smtClean="0"/>
          </a:p>
          <a:p>
            <a:pPr marL="274320" lvl="1" indent="0">
              <a:buNone/>
            </a:pPr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Tobacco has the </a:t>
            </a:r>
            <a:r>
              <a:rPr lang="en-US" altLang="en-US" sz="2000" dirty="0" smtClean="0">
                <a:solidFill>
                  <a:srgbClr val="00B050"/>
                </a:solidFill>
              </a:rPr>
              <a:t>highest amount of individuals that die every day in the U.S</a:t>
            </a:r>
            <a:r>
              <a:rPr lang="en-US" altLang="en-US" sz="2000" dirty="0" smtClean="0"/>
              <a:t>. </a:t>
            </a:r>
          </a:p>
          <a:p>
            <a:pPr marL="0" indent="0" eaLnBrk="1" hangingPunct="1">
              <a:buNone/>
            </a:pPr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Tobacco companies “Big Tobacco”  targets today’s youth to make up for tobacco related deaths (all about the $). </a:t>
            </a:r>
            <a:r>
              <a:rPr lang="en-US" altLang="en-US" sz="2000" dirty="0" smtClean="0"/>
              <a:t>*</a:t>
            </a:r>
            <a:endParaRPr lang="en-US" altLang="en-US" sz="2000" dirty="0" smtClean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91" y="2514600"/>
            <a:ext cx="3510452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US" altLang="en-US" dirty="0" smtClean="0"/>
              <a:t>Short Term Effects of Smoking on Body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447800"/>
            <a:ext cx="4191000" cy="5029200"/>
          </a:xfrm>
        </p:spPr>
        <p:txBody>
          <a:bodyPr lIns="90488" tIns="44450" rIns="90488" bIns="44450">
            <a:normAutofit fontScale="92500" lnSpcReduction="20000"/>
          </a:bodyPr>
          <a:lstStyle/>
          <a:p>
            <a:r>
              <a:rPr lang="en-US" altLang="en-US" sz="2800" dirty="0" smtClean="0">
                <a:solidFill>
                  <a:srgbClr val="7030A0"/>
                </a:solidFill>
              </a:rPr>
              <a:t>Mouth</a:t>
            </a:r>
            <a:r>
              <a:rPr lang="en-US" altLang="en-US" sz="2800" dirty="0" smtClean="0"/>
              <a:t> -- bad breath, yellow teeth </a:t>
            </a:r>
          </a:p>
          <a:p>
            <a:pPr eaLnBrk="1" hangingPunct="1"/>
            <a:r>
              <a:rPr lang="en-US" altLang="en-US" sz="2800" dirty="0" smtClean="0">
                <a:solidFill>
                  <a:srgbClr val="00B0F0"/>
                </a:solidFill>
              </a:rPr>
              <a:t>Senses</a:t>
            </a:r>
            <a:r>
              <a:rPr lang="en-US" altLang="en-US" sz="2800" dirty="0" smtClean="0"/>
              <a:t> – dulls the ability to </a:t>
            </a:r>
            <a:r>
              <a:rPr lang="en-US" altLang="en-US" sz="2800" u="sng" dirty="0" smtClean="0"/>
              <a:t>smell</a:t>
            </a:r>
            <a:r>
              <a:rPr lang="en-US" altLang="en-US" sz="2800" dirty="0" smtClean="0"/>
              <a:t> &amp; </a:t>
            </a:r>
            <a:r>
              <a:rPr lang="en-US" altLang="en-US" sz="2800" u="sng" dirty="0" smtClean="0"/>
              <a:t>taste</a:t>
            </a:r>
            <a:r>
              <a:rPr lang="en-US" altLang="en-US" sz="2800" dirty="0" smtClean="0"/>
              <a:t> normally* </a:t>
            </a:r>
          </a:p>
          <a:p>
            <a:pPr eaLnBrk="1" hangingPunct="1"/>
            <a:r>
              <a:rPr lang="en-US" altLang="en-US" sz="2800" dirty="0" smtClean="0">
                <a:solidFill>
                  <a:srgbClr val="FF0000"/>
                </a:solidFill>
              </a:rPr>
              <a:t>Lungs</a:t>
            </a:r>
            <a:r>
              <a:rPr lang="en-US" altLang="en-US" sz="2800" dirty="0" smtClean="0"/>
              <a:t> – reduces lung capacity; efficiency of lungs decrease.  </a:t>
            </a:r>
          </a:p>
          <a:p>
            <a:pPr eaLnBrk="1" hangingPunct="1"/>
            <a:r>
              <a:rPr lang="en-US" altLang="en-US" sz="2800" dirty="0" smtClean="0">
                <a:solidFill>
                  <a:srgbClr val="00B050"/>
                </a:solidFill>
              </a:rPr>
              <a:t>Reduces stamina* </a:t>
            </a:r>
          </a:p>
          <a:p>
            <a:pPr eaLnBrk="1" hangingPunct="1"/>
            <a:r>
              <a:rPr lang="en-US" altLang="en-US" sz="2800" dirty="0" smtClean="0">
                <a:solidFill>
                  <a:srgbClr val="0070C0"/>
                </a:solidFill>
              </a:rPr>
              <a:t>Shortness of breath</a:t>
            </a:r>
          </a:p>
          <a:p>
            <a:pPr eaLnBrk="1" hangingPunct="1"/>
            <a:r>
              <a:rPr lang="en-US" altLang="en-US" sz="2800" dirty="0" smtClean="0">
                <a:solidFill>
                  <a:schemeClr val="accent6">
                    <a:lumMod val="75000"/>
                  </a:schemeClr>
                </a:solidFill>
              </a:rPr>
              <a:t>Fingers</a:t>
            </a:r>
            <a:r>
              <a:rPr lang="en-US" altLang="en-US" sz="2800" dirty="0" smtClean="0"/>
              <a:t> -- yellow stains and fingers smell.</a:t>
            </a:r>
          </a:p>
          <a:p>
            <a:pPr eaLnBrk="1" hangingPunct="1"/>
            <a:r>
              <a:rPr lang="en-US" altLang="en-US" sz="2800" dirty="0" smtClean="0">
                <a:solidFill>
                  <a:schemeClr val="accent2">
                    <a:lumMod val="50000"/>
                  </a:schemeClr>
                </a:solidFill>
              </a:rPr>
              <a:t>Wrinkles skin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99161"/>
            <a:ext cx="4267200" cy="4801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dirty="0" smtClean="0"/>
              <a:t>Effects (cont.)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527048"/>
            <a:ext cx="4651248" cy="4572000"/>
          </a:xfrm>
        </p:spPr>
        <p:txBody>
          <a:bodyPr lIns="90488" tIns="44450" rIns="90488" bIns="44450">
            <a:normAutofit fontScale="77500" lnSpcReduction="20000"/>
          </a:bodyPr>
          <a:lstStyle/>
          <a:p>
            <a:pPr eaLnBrk="1" hangingPunct="1"/>
            <a:r>
              <a:rPr lang="en-US" altLang="en-US" sz="2800" b="1" u="sng" dirty="0" smtClean="0"/>
              <a:t>Cardiovascular</a:t>
            </a:r>
            <a:r>
              <a:rPr lang="en-US" altLang="en-US" sz="2800" dirty="0" smtClean="0"/>
              <a:t> -- Nicotine causes blood vessels to constrict, forcing the heart to pump faster and increase blood pressure.  Greater chance of stroke and cardiovascular disease.</a:t>
            </a:r>
          </a:p>
          <a:p>
            <a:pPr eaLnBrk="1" hangingPunct="1"/>
            <a:r>
              <a:rPr lang="en-US" altLang="en-US" sz="2800" dirty="0" smtClean="0">
                <a:hlinkClick r:id="rId2"/>
              </a:rPr>
              <a:t>WARNING- This is really gross</a:t>
            </a:r>
            <a:endParaRPr lang="en-US" altLang="en-US" sz="28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800" dirty="0" smtClean="0"/>
          </a:p>
          <a:p>
            <a:pPr eaLnBrk="1" hangingPunct="1"/>
            <a:r>
              <a:rPr lang="en-US" altLang="en-US" sz="2800" b="1" u="sng" dirty="0" smtClean="0"/>
              <a:t>Carbon Monoxide </a:t>
            </a:r>
            <a:r>
              <a:rPr lang="en-US" altLang="en-US" sz="2800" dirty="0" smtClean="0"/>
              <a:t>-- poisonous gas when tobacco burns that cause oxygen transportation to be less efficient.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3403600" cy="2552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467" y="4419600"/>
            <a:ext cx="4191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US" altLang="en-US" smtClean="0"/>
              <a:t>Leading causes of death from Cigarettes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524000"/>
            <a:ext cx="4800600" cy="4648200"/>
          </a:xfrm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 smtClean="0"/>
              <a:t>Cancer</a:t>
            </a:r>
          </a:p>
          <a:p>
            <a:pPr lvl="1" eaLnBrk="1" hangingPunct="1"/>
            <a:r>
              <a:rPr lang="en-US" altLang="en-US" dirty="0" smtClean="0"/>
              <a:t>#1 cause of lung cancer</a:t>
            </a:r>
          </a:p>
          <a:p>
            <a:pPr lvl="1" eaLnBrk="1" hangingPunct="1"/>
            <a:r>
              <a:rPr lang="en-US" altLang="en-US" b="1" dirty="0" smtClean="0">
                <a:solidFill>
                  <a:srgbClr val="FF0000"/>
                </a:solidFill>
              </a:rPr>
              <a:t>Accounts for 80% of all lung cancer deaths</a:t>
            </a:r>
            <a:r>
              <a:rPr lang="en-US" altLang="en-US" dirty="0" smtClean="0"/>
              <a:t>.*</a:t>
            </a:r>
          </a:p>
          <a:p>
            <a:pPr lvl="1"/>
            <a:r>
              <a:rPr lang="en-US" altLang="en-US" dirty="0">
                <a:hlinkClick r:id="rId2"/>
              </a:rPr>
              <a:t>Smoker's lung Vine</a:t>
            </a:r>
            <a:endParaRPr lang="en-US" altLang="en-US" dirty="0"/>
          </a:p>
          <a:p>
            <a:pPr marL="274320" lvl="1" indent="0" eaLnBrk="1" hangingPunct="1"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Heart disease</a:t>
            </a:r>
          </a:p>
          <a:p>
            <a:pPr lvl="1" eaLnBrk="1" hangingPunct="1"/>
            <a:r>
              <a:rPr lang="en-US" altLang="en-US" dirty="0" smtClean="0"/>
              <a:t>Smoking accounts for 1/3 of all deaths.</a:t>
            </a:r>
          </a:p>
          <a:p>
            <a:pPr lvl="1" eaLnBrk="1" hangingPunct="1"/>
            <a:r>
              <a:rPr lang="en-US" altLang="en-US" dirty="0" smtClean="0"/>
              <a:t>Heart disease is the United States #1 killer</a:t>
            </a:r>
            <a:r>
              <a:rPr lang="en-US" altLang="en-US" dirty="0" smtClean="0"/>
              <a:t>.</a:t>
            </a:r>
            <a:endParaRPr lang="en-US" altLang="en-US" dirty="0" smtClean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810000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403" y="4800600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algn="ctr" eaLnBrk="1" hangingPunct="1"/>
            <a:r>
              <a:rPr lang="en-US" altLang="en-US" dirty="0" smtClean="0"/>
              <a:t>Passive Smoking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524000"/>
            <a:ext cx="5870448" cy="4572000"/>
          </a:xfrm>
        </p:spPr>
        <p:txBody>
          <a:bodyPr lIns="90488" tIns="44450" rIns="90488" bIns="44450">
            <a:normAutofit fontScale="92500" lnSpcReduction="20000"/>
          </a:bodyPr>
          <a:lstStyle/>
          <a:p>
            <a:pPr eaLnBrk="1" hangingPunct="1"/>
            <a:r>
              <a:rPr lang="en-US" altLang="en-US" sz="2400" b="1" u="sng" dirty="0" smtClean="0"/>
              <a:t>Mainstream</a:t>
            </a:r>
            <a:r>
              <a:rPr lang="en-US" altLang="en-US" sz="2400" dirty="0" smtClean="0"/>
              <a:t> -- The smoke that is exhaled by the smoker.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b="1" u="sng" dirty="0" err="1" smtClean="0"/>
              <a:t>Sidestream</a:t>
            </a:r>
            <a:r>
              <a:rPr lang="en-US" altLang="en-US" sz="2400" b="1" u="sng" dirty="0" smtClean="0"/>
              <a:t> Smoke </a:t>
            </a:r>
            <a:r>
              <a:rPr lang="en-US" altLang="en-US" sz="2400" dirty="0" smtClean="0"/>
              <a:t>-- smoke that enters the air from the burning tip of the cigarette. (Worst kind)</a:t>
            </a:r>
          </a:p>
          <a:p>
            <a:pPr marL="0" indent="0" eaLnBrk="1" hangingPunct="1">
              <a:buNone/>
            </a:pPr>
            <a:endParaRPr lang="en-US" altLang="en-US" sz="2400" dirty="0" smtClean="0"/>
          </a:p>
          <a:p>
            <a:r>
              <a:rPr lang="en-US" altLang="en-US" sz="2000" dirty="0" smtClean="0"/>
              <a:t>“</a:t>
            </a:r>
            <a:r>
              <a:rPr lang="en-US" altLang="en-US" sz="2000" b="1" u="sng" dirty="0" smtClean="0"/>
              <a:t>Second hand” Smoke</a:t>
            </a:r>
            <a:r>
              <a:rPr lang="en-US" altLang="en-US" sz="2000" dirty="0" smtClean="0"/>
              <a:t>--</a:t>
            </a:r>
            <a:r>
              <a:rPr lang="en-US" sz="2000" dirty="0"/>
              <a:t>made up of </a:t>
            </a:r>
            <a:r>
              <a:rPr lang="en-US" sz="2000" dirty="0" smtClean="0"/>
              <a:t>side stream </a:t>
            </a:r>
            <a:r>
              <a:rPr lang="en-US" sz="2000" dirty="0"/>
              <a:t>smoke and exhaled mainstream smoke, mixed with the surrounding air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altLang="en-US" sz="2000" dirty="0" smtClean="0"/>
          </a:p>
          <a:p>
            <a:pPr eaLnBrk="1" hangingPunct="1"/>
            <a:r>
              <a:rPr lang="en-US" altLang="en-US" sz="2000" b="1" u="sng" dirty="0" smtClean="0"/>
              <a:t>"Third-hand“ or “Passive” Smoke </a:t>
            </a:r>
            <a:r>
              <a:rPr lang="en-US" altLang="en-US" sz="2000" dirty="0" smtClean="0"/>
              <a:t>--cigarette byproducts that cling to smokers' hair and clothing as well as to household fabrics, carpets and surfaces — even after secondhand smoke has cleared. </a:t>
            </a:r>
            <a:r>
              <a:rPr lang="en-US" altLang="en-US" sz="2000" dirty="0" smtClean="0">
                <a:solidFill>
                  <a:srgbClr val="00B050"/>
                </a:solidFill>
              </a:rPr>
              <a:t>Involuntarily inhaling 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720" y="1567441"/>
            <a:ext cx="2852329" cy="4724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Tobacco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Think back to the Nicotine Awareness presentation…</a:t>
            </a:r>
          </a:p>
          <a:p>
            <a:r>
              <a:rPr lang="en-US" dirty="0" smtClean="0"/>
              <a:t>What other tobacco/nicotine products did they talk about? What are their risks?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0245"/>
            <a:ext cx="2857500" cy="1857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0"/>
            <a:ext cx="1930347" cy="3486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07556"/>
            <a:ext cx="2612192" cy="3626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32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46296294</TotalTime>
  <Pages>19</Pages>
  <Words>716</Words>
  <Application>Microsoft Office PowerPoint</Application>
  <PresentationFormat>Letter Paper (8.5x11 in)</PresentationFormat>
  <Paragraphs>95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Civic</vt:lpstr>
      <vt:lpstr>TOBACCO</vt:lpstr>
      <vt:lpstr>Review-Take out a sheet of paper!</vt:lpstr>
      <vt:lpstr>Cigarettes</vt:lpstr>
      <vt:lpstr>Tobacco</vt:lpstr>
      <vt:lpstr>Short Term Effects of Smoking on Body</vt:lpstr>
      <vt:lpstr>Effects (cont.)</vt:lpstr>
      <vt:lpstr>Leading causes of death from Cigarettes</vt:lpstr>
      <vt:lpstr>Passive Smoking</vt:lpstr>
      <vt:lpstr>Other Tobacco Products</vt:lpstr>
      <vt:lpstr>Cigars and Cigarillos</vt:lpstr>
      <vt:lpstr>Smokeless Tobacco</vt:lpstr>
      <vt:lpstr>E-Cigs</vt:lpstr>
      <vt:lpstr>Hookahs</vt:lpstr>
      <vt:lpstr>Review-Answers</vt:lpstr>
      <vt:lpstr>Quitting &amp; Ways to Start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Tobacco Use</dc:title>
  <dc:creator>ISD 279</dc:creator>
  <cp:lastModifiedBy>user</cp:lastModifiedBy>
  <cp:revision>76</cp:revision>
  <cp:lastPrinted>2009-04-22T19:24:48Z</cp:lastPrinted>
  <dcterms:created xsi:type="dcterms:W3CDTF">1999-01-24T11:37:18Z</dcterms:created>
  <dcterms:modified xsi:type="dcterms:W3CDTF">2015-11-11T16:54:59Z</dcterms:modified>
</cp:coreProperties>
</file>